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3" r:id="rId9"/>
    <p:sldId id="264" r:id="rId10"/>
    <p:sldId id="265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9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1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6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5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5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0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2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0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6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2619-4E7A-4C1D-99A7-E8A9A18423F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E6BEF-9EF6-4A30-AAAD-F8BE0A327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6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direct object. Then, rewrite the sentence using a direct object pronoun.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48943" y="2286000"/>
            <a:ext cx="2819400" cy="1143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Ricky Martín vive la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loca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Ricky </a:t>
            </a:r>
            <a:r>
              <a:rPr lang="en-US" sz="5400" dirty="0" smtClean="0">
                <a:solidFill>
                  <a:schemeClr val="accent1"/>
                </a:solidFill>
              </a:rPr>
              <a:t>Martín </a:t>
            </a:r>
            <a:r>
              <a:rPr lang="en-US" sz="5400" dirty="0" smtClean="0">
                <a:solidFill>
                  <a:schemeClr val="accent2"/>
                </a:solidFill>
              </a:rPr>
              <a:t>la</a:t>
            </a:r>
            <a:r>
              <a:rPr lang="en-US" sz="5400" dirty="0" smtClean="0">
                <a:solidFill>
                  <a:schemeClr val="accent1"/>
                </a:solidFill>
              </a:rPr>
              <a:t> vive.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23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" y="2743200"/>
            <a:ext cx="2895600" cy="990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Marisela</a:t>
            </a:r>
            <a:r>
              <a:rPr lang="en-US" dirty="0" smtClean="0"/>
              <a:t> y </a:t>
            </a:r>
            <a:r>
              <a:rPr lang="en-US" dirty="0" err="1" smtClean="0"/>
              <a:t>Triana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abrir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ventanas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mucho </a:t>
            </a:r>
            <a:r>
              <a:rPr lang="en-US" dirty="0" err="1" smtClean="0"/>
              <a:t>calor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3733800"/>
            <a:ext cx="8839200" cy="23622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Marisela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y </a:t>
            </a:r>
            <a:r>
              <a:rPr lang="en-US" dirty="0" err="1" smtClean="0">
                <a:solidFill>
                  <a:schemeClr val="accent1"/>
                </a:solidFill>
              </a:rPr>
              <a:t>Triana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las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tienen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que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abrir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porque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hace</a:t>
            </a:r>
            <a:r>
              <a:rPr lang="en-US" dirty="0">
                <a:solidFill>
                  <a:schemeClr val="accent1"/>
                </a:solidFill>
              </a:rPr>
              <a:t> mucho </a:t>
            </a:r>
            <a:r>
              <a:rPr lang="en-US" dirty="0" err="1">
                <a:solidFill>
                  <a:schemeClr val="accent1"/>
                </a:solidFill>
              </a:rPr>
              <a:t>calor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chemeClr val="accent1"/>
                </a:solidFill>
              </a:rPr>
              <a:t>Marisela</a:t>
            </a:r>
            <a:r>
              <a:rPr lang="en-US" dirty="0" smtClean="0">
                <a:solidFill>
                  <a:schemeClr val="accent1"/>
                </a:solidFill>
              </a:rPr>
              <a:t> y </a:t>
            </a:r>
            <a:r>
              <a:rPr lang="en-US" dirty="0" err="1" smtClean="0">
                <a:solidFill>
                  <a:schemeClr val="accent1"/>
                </a:solidFill>
              </a:rPr>
              <a:t>Triana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tienen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que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abrir</a:t>
            </a:r>
            <a:r>
              <a:rPr lang="en-US" dirty="0" err="1" smtClean="0">
                <a:solidFill>
                  <a:schemeClr val="accent2"/>
                </a:solidFill>
              </a:rPr>
              <a:t>las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porque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hace</a:t>
            </a:r>
            <a:r>
              <a:rPr lang="en-US" dirty="0">
                <a:solidFill>
                  <a:schemeClr val="accent1"/>
                </a:solidFill>
              </a:rPr>
              <a:t> mucho </a:t>
            </a:r>
            <a:r>
              <a:rPr lang="en-US" dirty="0" err="1">
                <a:solidFill>
                  <a:schemeClr val="accent1"/>
                </a:solidFill>
              </a:rPr>
              <a:t>calor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046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86200" y="2514600"/>
            <a:ext cx="9144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puedo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llamar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por</a:t>
            </a:r>
            <a:r>
              <a:rPr lang="en-US" dirty="0">
                <a:solidFill>
                  <a:schemeClr val="accent1"/>
                </a:solidFill>
              </a:rPr>
              <a:t> la </a:t>
            </a:r>
            <a:r>
              <a:rPr lang="en-US" dirty="0" err="1">
                <a:solidFill>
                  <a:schemeClr val="accent1"/>
                </a:solidFill>
              </a:rPr>
              <a:t>mañana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chemeClr val="accent1"/>
                </a:solidFill>
              </a:rPr>
              <a:t>Puedo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llamar</a:t>
            </a:r>
            <a:r>
              <a:rPr lang="en-US" dirty="0" err="1" smtClean="0">
                <a:solidFill>
                  <a:schemeClr val="accent2"/>
                </a:solidFill>
              </a:rPr>
              <a:t>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por</a:t>
            </a:r>
            <a:r>
              <a:rPr lang="en-US" dirty="0">
                <a:solidFill>
                  <a:schemeClr val="accent1"/>
                </a:solidFill>
              </a:rPr>
              <a:t> la </a:t>
            </a:r>
            <a:r>
              <a:rPr lang="en-US" dirty="0" err="1">
                <a:solidFill>
                  <a:schemeClr val="accent1"/>
                </a:solidFill>
              </a:rPr>
              <a:t>mañana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023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1981200"/>
            <a:ext cx="6096000" cy="1066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Busco</a:t>
            </a:r>
            <a:r>
              <a:rPr lang="en-US" dirty="0" smtClean="0"/>
              <a:t> a mi </a:t>
            </a:r>
            <a:r>
              <a:rPr lang="en-US" dirty="0" err="1" smtClean="0"/>
              <a:t>hermano</a:t>
            </a:r>
            <a:r>
              <a:rPr lang="en-US" dirty="0" smtClean="0"/>
              <a:t> y </a:t>
            </a:r>
            <a:r>
              <a:rPr lang="en-US" dirty="0" err="1" smtClean="0"/>
              <a:t>su</a:t>
            </a:r>
            <a:r>
              <a:rPr lang="en-US" dirty="0" smtClean="0"/>
              <a:t> amigo en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153400" cy="1066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Los </a:t>
            </a:r>
            <a:r>
              <a:rPr lang="en-US" sz="4800" dirty="0" err="1" smtClean="0">
                <a:solidFill>
                  <a:schemeClr val="accent1"/>
                </a:solidFill>
              </a:rPr>
              <a:t>busco</a:t>
            </a:r>
            <a:r>
              <a:rPr lang="en-US" sz="4800" dirty="0">
                <a:solidFill>
                  <a:schemeClr val="accent1"/>
                </a:solidFill>
              </a:rPr>
              <a:t> en </a:t>
            </a:r>
            <a:r>
              <a:rPr lang="en-US" sz="4800" dirty="0" err="1">
                <a:solidFill>
                  <a:schemeClr val="accent1"/>
                </a:solidFill>
              </a:rPr>
              <a:t>su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4800" dirty="0" err="1">
                <a:solidFill>
                  <a:schemeClr val="accent1"/>
                </a:solidFill>
              </a:rPr>
              <a:t>clase</a:t>
            </a:r>
            <a:r>
              <a:rPr lang="en-US" sz="4800" dirty="0">
                <a:solidFill>
                  <a:schemeClr val="accent1"/>
                </a:solidFill>
              </a:rPr>
              <a:t> de </a:t>
            </a:r>
            <a:r>
              <a:rPr lang="en-US" sz="4800" dirty="0" err="1">
                <a:solidFill>
                  <a:schemeClr val="accent1"/>
                </a:solidFill>
              </a:rPr>
              <a:t>inglés</a:t>
            </a:r>
            <a:r>
              <a:rPr lang="en-US" sz="4800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5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2743200"/>
            <a:ext cx="2438400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compramos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flores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8610600" cy="16002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accent1"/>
                </a:solidFill>
              </a:rPr>
              <a:t>Mi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</a:rPr>
              <a:t>hermana</a:t>
            </a:r>
            <a:r>
              <a:rPr lang="en-US" sz="4800" dirty="0" smtClean="0">
                <a:solidFill>
                  <a:schemeClr val="accent1"/>
                </a:solidFill>
              </a:rPr>
              <a:t> y </a:t>
            </a:r>
            <a:r>
              <a:rPr lang="en-US" sz="4800" dirty="0" err="1" smtClean="0">
                <a:solidFill>
                  <a:schemeClr val="accent1"/>
                </a:solidFill>
              </a:rPr>
              <a:t>yo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l</a:t>
            </a:r>
            <a:r>
              <a:rPr lang="en-US" sz="4800" dirty="0" err="1" smtClean="0">
                <a:solidFill>
                  <a:schemeClr val="accent2"/>
                </a:solidFill>
              </a:rPr>
              <a:t>as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</a:rPr>
              <a:t>compramos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4800" dirty="0" err="1">
                <a:solidFill>
                  <a:schemeClr val="accent1"/>
                </a:solidFill>
              </a:rPr>
              <a:t>para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4800" dirty="0" err="1">
                <a:solidFill>
                  <a:schemeClr val="accent1"/>
                </a:solidFill>
              </a:rPr>
              <a:t>nuestra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4800" dirty="0" err="1">
                <a:solidFill>
                  <a:schemeClr val="accent1"/>
                </a:solidFill>
              </a:rPr>
              <a:t>madre</a:t>
            </a:r>
            <a:r>
              <a:rPr lang="en-US" sz="4800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82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495800" y="2743200"/>
            <a:ext cx="2438400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191000" y="2133600"/>
            <a:ext cx="1981200" cy="838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Necesitas</a:t>
            </a:r>
            <a:r>
              <a:rPr lang="en-US" dirty="0" smtClean="0"/>
              <a:t> el </a:t>
            </a:r>
            <a:r>
              <a:rPr lang="en-US" dirty="0" err="1" smtClean="0"/>
              <a:t>mapa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encontrar</a:t>
            </a:r>
            <a:r>
              <a:rPr lang="en-US" dirty="0" smtClean="0"/>
              <a:t> la capital.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1905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Lo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</a:rPr>
              <a:t>necesitas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</a:rPr>
              <a:t>para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</a:rPr>
              <a:t>encontrar</a:t>
            </a:r>
            <a:r>
              <a:rPr lang="en-US" sz="4800" dirty="0" err="1" smtClean="0">
                <a:solidFill>
                  <a:schemeClr val="accent2"/>
                </a:solidFill>
              </a:rPr>
              <a:t>la</a:t>
            </a:r>
            <a:r>
              <a:rPr lang="en-US" sz="4800" dirty="0" smtClean="0">
                <a:solidFill>
                  <a:schemeClr val="tx1"/>
                </a:solidFill>
              </a:rPr>
              <a:t>.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3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2133600"/>
            <a:ext cx="2514600" cy="838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Mario </a:t>
            </a:r>
            <a:r>
              <a:rPr lang="en-US" dirty="0" err="1" smtClean="0"/>
              <a:t>ve</a:t>
            </a:r>
            <a:r>
              <a:rPr lang="en-US" dirty="0" smtClean="0"/>
              <a:t> a </a:t>
            </a:r>
            <a:r>
              <a:rPr lang="en-US" dirty="0" err="1" smtClean="0"/>
              <a:t>vosotros</a:t>
            </a:r>
            <a:r>
              <a:rPr lang="en-US" dirty="0" smtClean="0"/>
              <a:t> en el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Mario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os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</a:rPr>
              <a:t>ve</a:t>
            </a:r>
            <a:r>
              <a:rPr lang="en-US" sz="4800" dirty="0" smtClean="0">
                <a:solidFill>
                  <a:schemeClr val="accent1"/>
                </a:solidFill>
              </a:rPr>
              <a:t> en el </a:t>
            </a:r>
            <a:r>
              <a:rPr lang="en-US" sz="4800" dirty="0" err="1" smtClean="0">
                <a:solidFill>
                  <a:schemeClr val="accent1"/>
                </a:solidFill>
              </a:rPr>
              <a:t>centro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</a:rPr>
              <a:t>comercial</a:t>
            </a:r>
            <a:r>
              <a:rPr lang="en-US" sz="4800" dirty="0" smtClean="0">
                <a:solidFill>
                  <a:schemeClr val="accent1"/>
                </a:solidFill>
              </a:rPr>
              <a:t>.</a:t>
            </a:r>
            <a:endParaRPr lang="en-US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5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953000" y="2286000"/>
            <a:ext cx="2438400" cy="1143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mirar</a:t>
            </a:r>
            <a:r>
              <a:rPr lang="en-US" dirty="0" smtClean="0"/>
              <a:t> la </a:t>
            </a:r>
            <a:r>
              <a:rPr lang="en-US" dirty="0" err="1" smtClean="0"/>
              <a:t>película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La </a:t>
            </a:r>
            <a:r>
              <a:rPr lang="en-US" dirty="0" err="1" smtClean="0">
                <a:solidFill>
                  <a:schemeClr val="accent1"/>
                </a:solidFill>
              </a:rPr>
              <a:t>vamos</a:t>
            </a:r>
            <a:r>
              <a:rPr lang="en-US" dirty="0" smtClean="0">
                <a:solidFill>
                  <a:schemeClr val="accent1"/>
                </a:solidFill>
              </a:rPr>
              <a:t> a </a:t>
            </a:r>
            <a:r>
              <a:rPr lang="en-US" dirty="0" err="1" smtClean="0">
                <a:solidFill>
                  <a:schemeClr val="accent1"/>
                </a:solidFill>
              </a:rPr>
              <a:t>mirar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Vamos</a:t>
            </a:r>
            <a:r>
              <a:rPr lang="en-US" dirty="0" smtClean="0">
                <a:solidFill>
                  <a:schemeClr val="accent1"/>
                </a:solidFill>
              </a:rPr>
              <a:t> a </a:t>
            </a:r>
            <a:r>
              <a:rPr lang="en-US" dirty="0" err="1" smtClean="0">
                <a:solidFill>
                  <a:schemeClr val="accent1"/>
                </a:solidFill>
              </a:rPr>
              <a:t>mirar</a:t>
            </a:r>
            <a:r>
              <a:rPr lang="en-US" dirty="0" err="1" smtClean="0">
                <a:solidFill>
                  <a:schemeClr val="accent2"/>
                </a:solidFill>
              </a:rPr>
              <a:t>la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33800" y="2133600"/>
            <a:ext cx="4648200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Queréis</a:t>
            </a:r>
            <a:r>
              <a:rPr lang="en-US" dirty="0" smtClean="0"/>
              <a:t> leer </a:t>
            </a:r>
            <a:r>
              <a:rPr lang="en-US" dirty="0" err="1" smtClean="0"/>
              <a:t>vuestros</a:t>
            </a:r>
            <a:r>
              <a:rPr lang="en-US" dirty="0" smtClean="0"/>
              <a:t> </a:t>
            </a:r>
            <a:r>
              <a:rPr lang="en-US" dirty="0" err="1" smtClean="0"/>
              <a:t>periódicos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son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interesantes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queréis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leer </a:t>
            </a:r>
            <a:r>
              <a:rPr lang="en-US" dirty="0" err="1">
                <a:solidFill>
                  <a:schemeClr val="accent1"/>
                </a:solidFill>
              </a:rPr>
              <a:t>porque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son </a:t>
            </a:r>
            <a:r>
              <a:rPr lang="en-US" dirty="0" err="1">
                <a:solidFill>
                  <a:schemeClr val="accent1"/>
                </a:solidFill>
              </a:rPr>
              <a:t>muy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interesantes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Queréis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leer</a:t>
            </a:r>
            <a:r>
              <a:rPr lang="en-US" dirty="0" err="1" smtClean="0">
                <a:solidFill>
                  <a:schemeClr val="accent2"/>
                </a:solidFill>
              </a:rPr>
              <a:t>los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porque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son </a:t>
            </a:r>
            <a:r>
              <a:rPr lang="en-US" dirty="0" err="1">
                <a:solidFill>
                  <a:schemeClr val="accent1"/>
                </a:solidFill>
              </a:rPr>
              <a:t>muy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interesantes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14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76800" y="2514600"/>
            <a:ext cx="12192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crees</a:t>
            </a:r>
            <a:r>
              <a:rPr lang="en-US" dirty="0" smtClean="0"/>
              <a:t> a mi.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1"/>
                </a:solidFill>
              </a:rPr>
              <a:t>Tú</a:t>
            </a:r>
            <a:r>
              <a:rPr lang="en-US" sz="5400" dirty="0" smtClean="0">
                <a:solidFill>
                  <a:schemeClr val="accent1"/>
                </a:solidFill>
              </a:rPr>
              <a:t> </a:t>
            </a:r>
            <a:r>
              <a:rPr lang="en-US" sz="5400" dirty="0" smtClean="0">
                <a:solidFill>
                  <a:schemeClr val="accent2"/>
                </a:solidFill>
              </a:rPr>
              <a:t>me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chemeClr val="accent1"/>
                </a:solidFill>
              </a:rPr>
              <a:t>crees</a:t>
            </a:r>
            <a:r>
              <a:rPr lang="en-US" sz="5400" dirty="0" smtClean="0">
                <a:solidFill>
                  <a:schemeClr val="tx1"/>
                </a:solidFill>
              </a:rPr>
              <a:t>.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5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76846" y="2514600"/>
            <a:ext cx="5033554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oyendo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trompeta</a:t>
            </a:r>
            <a:r>
              <a:rPr lang="en-US" dirty="0" smtClean="0"/>
              <a:t> y el piano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Arón</a:t>
            </a:r>
            <a:r>
              <a:rPr lang="en-US" dirty="0" smtClean="0"/>
              <a:t> en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Los </a:t>
            </a:r>
            <a:r>
              <a:rPr lang="en-US" sz="4000" dirty="0" err="1" smtClean="0">
                <a:solidFill>
                  <a:schemeClr val="accent1"/>
                </a:solidFill>
              </a:rPr>
              <a:t>estoy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</a:rPr>
              <a:t>oyendo</a:t>
            </a:r>
            <a:r>
              <a:rPr lang="en-US" sz="4000" dirty="0">
                <a:solidFill>
                  <a:schemeClr val="accent1"/>
                </a:solidFill>
              </a:rPr>
              <a:t> en la </a:t>
            </a:r>
            <a:r>
              <a:rPr lang="en-US" sz="4000" dirty="0" err="1">
                <a:solidFill>
                  <a:schemeClr val="accent1"/>
                </a:solidFill>
              </a:rPr>
              <a:t>esuela</a:t>
            </a:r>
            <a:r>
              <a:rPr lang="en-US" sz="4000" dirty="0">
                <a:solidFill>
                  <a:schemeClr val="accent1"/>
                </a:solidFill>
              </a:rPr>
              <a:t>.</a:t>
            </a:r>
            <a:endParaRPr lang="en-US" sz="4000" dirty="0" smtClean="0">
              <a:solidFill>
                <a:schemeClr val="accent1"/>
              </a:solidFill>
            </a:endParaRPr>
          </a:p>
          <a:p>
            <a:r>
              <a:rPr lang="en-US" sz="4000" dirty="0" err="1" smtClean="0">
                <a:solidFill>
                  <a:schemeClr val="accent1"/>
                </a:solidFill>
              </a:rPr>
              <a:t>Estoy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</a:rPr>
              <a:t>oy</a:t>
            </a:r>
            <a:r>
              <a:rPr lang="en-US" sz="4000" u="sng" dirty="0" err="1" smtClean="0">
                <a:solidFill>
                  <a:schemeClr val="accent4">
                    <a:lumMod val="50000"/>
                  </a:schemeClr>
                </a:solidFill>
              </a:rPr>
              <a:t>é</a:t>
            </a:r>
            <a:r>
              <a:rPr lang="en-US" sz="4000" dirty="0" err="1" smtClean="0">
                <a:solidFill>
                  <a:schemeClr val="accent1"/>
                </a:solidFill>
              </a:rPr>
              <a:t>ndo</a:t>
            </a:r>
            <a:r>
              <a:rPr lang="en-US" sz="4000" dirty="0" err="1" smtClean="0">
                <a:solidFill>
                  <a:schemeClr val="accent2"/>
                </a:solidFill>
              </a:rPr>
              <a:t>los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chemeClr val="accent1"/>
                </a:solidFill>
              </a:rPr>
              <a:t>en la </a:t>
            </a:r>
            <a:r>
              <a:rPr lang="en-US" sz="4000" dirty="0" err="1">
                <a:solidFill>
                  <a:schemeClr val="accent1"/>
                </a:solidFill>
              </a:rPr>
              <a:t>esuela</a:t>
            </a:r>
            <a:r>
              <a:rPr lang="en-US" sz="4000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10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170</TotalTime>
  <Words>207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Identify the direct object. Then, rewrite the sentence using a direct object pronoun.</vt:lpstr>
      <vt:lpstr>Busco a mi hermano y su amigo en su clase de inglés.</vt:lpstr>
      <vt:lpstr>Mi hermana y yo compramos  las flores para nuestra madre.</vt:lpstr>
      <vt:lpstr>Necesitas el mapa para encontrar la capital.</vt:lpstr>
      <vt:lpstr>Mario ve a vosotros en el centro comercial.</vt:lpstr>
      <vt:lpstr>Vamos a mirar la película.</vt:lpstr>
      <vt:lpstr>Queréis leer vuestros periódicos porque son muy interesantes.</vt:lpstr>
      <vt:lpstr>Tú crees a mi.</vt:lpstr>
      <vt:lpstr>Estoy oyendo  la trompeta y el piano  de Arón en la escuela.</vt:lpstr>
      <vt:lpstr>Ricky Martín vive la vida loca.</vt:lpstr>
      <vt:lpstr>Marisela y Triana tienen que abrir  las ventanas porque hace mucho calor.</vt:lpstr>
      <vt:lpstr>Puedo llamar a ti por la mañana.</vt:lpstr>
    </vt:vector>
  </TitlesOfParts>
  <Company>Berkley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 the direct object. Then, rewrite the sentence using a direct object pronoun.</dc:title>
  <dc:creator>BSD</dc:creator>
  <cp:lastModifiedBy>BSD</cp:lastModifiedBy>
  <cp:revision>11</cp:revision>
  <dcterms:created xsi:type="dcterms:W3CDTF">2013-10-25T15:23:14Z</dcterms:created>
  <dcterms:modified xsi:type="dcterms:W3CDTF">2016-11-04T18:57:48Z</dcterms:modified>
</cp:coreProperties>
</file>