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8" r:id="rId5"/>
    <p:sldId id="269" r:id="rId6"/>
    <p:sldId id="258" r:id="rId7"/>
    <p:sldId id="259" r:id="rId8"/>
    <p:sldId id="267" r:id="rId9"/>
    <p:sldId id="260" r:id="rId10"/>
    <p:sldId id="261" r:id="rId11"/>
    <p:sldId id="262" r:id="rId12"/>
    <p:sldId id="270" r:id="rId13"/>
    <p:sldId id="275" r:id="rId14"/>
    <p:sldId id="263" r:id="rId15"/>
    <p:sldId id="266" r:id="rId16"/>
    <p:sldId id="264" r:id="rId17"/>
    <p:sldId id="271" r:id="rId18"/>
    <p:sldId id="265" r:id="rId19"/>
    <p:sldId id="272" r:id="rId20"/>
    <p:sldId id="273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1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0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5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4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5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7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4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0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5B22-B3D0-48E4-B9A5-050C41373B1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4489-ABB4-4196-885C-6096C8C20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6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¿</a:t>
            </a:r>
            <a:r>
              <a:rPr lang="en-US" sz="88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Ser</a:t>
            </a:r>
            <a:r>
              <a:rPr lang="en-US" sz="8800" dirty="0" smtClean="0"/>
              <a:t> o </a:t>
            </a:r>
            <a:r>
              <a:rPr lang="en-US" sz="10700" b="1" dirty="0" err="1" smtClean="0">
                <a:solidFill>
                  <a:schemeClr val="accent5">
                    <a:lumMod val="75000"/>
                  </a:schemeClr>
                </a:solidFill>
                <a:latin typeface="AbcDNManusDotted" pitchFamily="2" charset="0"/>
              </a:rPr>
              <a:t>estar</a:t>
            </a:r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_______ </a:t>
            </a:r>
            <a:r>
              <a:rPr lang="en-US" dirty="0" err="1" smtClean="0"/>
              <a:t>enfermos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9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están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 </a:t>
            </a:r>
          </a:p>
          <a:p>
            <a:pPr lvl="0"/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condition)</a:t>
            </a:r>
            <a:endParaRPr lang="en-US" sz="9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Quieres</a:t>
            </a:r>
            <a:r>
              <a:rPr lang="en-US" dirty="0" smtClean="0"/>
              <a:t> _______ en la fiesta.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9600" b="1" dirty="0" err="1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</a:t>
            </a:r>
            <a:r>
              <a:rPr lang="en-US" sz="9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star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 </a:t>
            </a:r>
          </a:p>
          <a:p>
            <a:pPr lvl="0"/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location)</a:t>
            </a:r>
            <a:endParaRPr lang="en-US" sz="9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6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Julia </a:t>
            </a:r>
            <a:r>
              <a:rPr lang="en-US" dirty="0" smtClean="0"/>
              <a:t>____ la </a:t>
            </a:r>
            <a:r>
              <a:rPr lang="en-US" dirty="0" err="1" smtClean="0"/>
              <a:t>hermana</a:t>
            </a:r>
            <a:r>
              <a:rPr lang="en-US" dirty="0" smtClean="0"/>
              <a:t> de José.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209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9600" dirty="0" err="1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es</a:t>
            </a:r>
            <a:endParaRPr lang="en-US" sz="9600" dirty="0" smtClean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(equivalency)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2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8001000" cy="1470025"/>
          </a:xfrm>
        </p:spPr>
        <p:txBody>
          <a:bodyPr/>
          <a:lstStyle/>
          <a:p>
            <a:r>
              <a:rPr lang="en-US" dirty="0" smtClean="0"/>
              <a:t>_____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y </a:t>
            </a:r>
            <a:r>
              <a:rPr lang="en-US" dirty="0" err="1" smtClean="0"/>
              <a:t>cuarto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son </a:t>
            </a: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(time</a:t>
            </a:r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8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______ a la </a:t>
            </a:r>
            <a:r>
              <a:rPr lang="en-US" dirty="0" err="1" smtClean="0"/>
              <a:t>izquierda</a:t>
            </a:r>
            <a:r>
              <a:rPr lang="en-US" dirty="0" smtClean="0"/>
              <a:t> de la </a:t>
            </a:r>
            <a:r>
              <a:rPr lang="en-US" dirty="0" err="1" smtClean="0"/>
              <a:t>calculadora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9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está</a:t>
            </a:r>
            <a:endParaRPr lang="en-US" sz="9600" b="1" dirty="0" smtClean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pPr lvl="0"/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(location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)</a:t>
            </a:r>
            <a:endParaRPr lang="en-US" sz="9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8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________ </a:t>
            </a:r>
            <a:r>
              <a:rPr lang="en-US" dirty="0" err="1" smtClean="0"/>
              <a:t>ocupados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9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estamos</a:t>
            </a:r>
            <a:endParaRPr lang="en-US" sz="9600" b="1" dirty="0" smtClean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pPr lvl="0"/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(condition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)</a:t>
            </a:r>
            <a:endParaRPr lang="en-US" sz="9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______ </a:t>
            </a:r>
            <a:r>
              <a:rPr lang="en-US" dirty="0" err="1" smtClean="0"/>
              <a:t>corriendo</a:t>
            </a:r>
            <a:r>
              <a:rPr lang="en-US" dirty="0" smtClean="0"/>
              <a:t> en el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590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9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están</a:t>
            </a:r>
            <a:endParaRPr lang="en-US" sz="9600" b="1" dirty="0" smtClean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pPr lvl="0"/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(present progressive)</a:t>
            </a:r>
            <a:endParaRPr lang="en-US" sz="9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4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Señor</a:t>
            </a:r>
            <a:r>
              <a:rPr lang="en-US" dirty="0" smtClean="0"/>
              <a:t> </a:t>
            </a:r>
            <a:r>
              <a:rPr lang="en-US" dirty="0" err="1" smtClean="0"/>
              <a:t>Ruíz</a:t>
            </a:r>
            <a:r>
              <a:rPr lang="en-US" dirty="0" smtClean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su</a:t>
            </a:r>
            <a:r>
              <a:rPr lang="en-US" dirty="0" smtClean="0"/>
              <a:t> amigo _____ altos.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son</a:t>
            </a:r>
            <a:endParaRPr lang="en-US" sz="9600" dirty="0" smtClean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(physical trait)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3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______ </a:t>
            </a:r>
            <a:r>
              <a:rPr lang="en-US" dirty="0" err="1" smtClean="0"/>
              <a:t>emocionada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9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está</a:t>
            </a:r>
            <a:endParaRPr lang="en-US" sz="9600" b="1" dirty="0" smtClean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pPr lvl="0"/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(emotion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)</a:t>
            </a:r>
            <a:endParaRPr lang="en-US" sz="9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0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maestra</a:t>
            </a:r>
            <a:r>
              <a:rPr lang="en-US" dirty="0" smtClean="0"/>
              <a:t> _____ </a:t>
            </a:r>
            <a:r>
              <a:rPr lang="en-US" dirty="0" err="1" smtClean="0"/>
              <a:t>cómica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133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9600" dirty="0" err="1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es</a:t>
            </a:r>
            <a:endParaRPr lang="en-US" sz="9600" dirty="0" smtClean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(personality trait)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9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________ </a:t>
            </a:r>
            <a:r>
              <a:rPr lang="en-US" dirty="0" err="1" smtClean="0"/>
              <a:t>rubios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son</a:t>
            </a:r>
            <a:endParaRPr lang="en-US" sz="9600" dirty="0" smtClean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(physical trait)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_______ </a:t>
            </a:r>
            <a:r>
              <a:rPr lang="en-US" dirty="0" err="1" smtClean="0"/>
              <a:t>ecuatorianos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9600" dirty="0" err="1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somos</a:t>
            </a:r>
            <a:endParaRPr lang="en-US" sz="9600" dirty="0" smtClean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(nationality)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6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____ la </a:t>
            </a:r>
            <a:r>
              <a:rPr lang="en-US" dirty="0" err="1" smtClean="0"/>
              <a:t>una</a:t>
            </a:r>
            <a:r>
              <a:rPr lang="en-US" dirty="0" smtClean="0"/>
              <a:t> y media de la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9600" dirty="0" err="1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es</a:t>
            </a:r>
            <a:endParaRPr lang="en-US" sz="9600" dirty="0" smtClean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(time</a:t>
            </a:r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2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________ en la playa.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AbcDNManusDotted" pitchFamily="2" charset="0"/>
              </a:rPr>
              <a:t>e</a:t>
            </a:r>
            <a:r>
              <a:rPr lang="en-US" sz="9600" b="1" dirty="0" err="1" smtClean="0">
                <a:solidFill>
                  <a:schemeClr val="accent5">
                    <a:lumMod val="75000"/>
                  </a:schemeClr>
                </a:solidFill>
                <a:latin typeface="AbcDNManusDotted" pitchFamily="2" charset="0"/>
              </a:rPr>
              <a:t>stamos</a:t>
            </a: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  <a:latin typeface="AbcDNManusDotted" pitchFamily="2" charset="0"/>
              </a:rPr>
              <a:t> </a:t>
            </a:r>
          </a:p>
          <a:p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  <a:latin typeface="AbcDNManusDotted" pitchFamily="2" charset="0"/>
              </a:rPr>
              <a:t>(</a:t>
            </a: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  <a:latin typeface="AbcDNManusDotted" pitchFamily="2" charset="0"/>
              </a:rPr>
              <a:t>location)</a:t>
            </a:r>
          </a:p>
        </p:txBody>
      </p:sp>
    </p:spTree>
    <p:extLst>
      <p:ext uri="{BB962C8B-B14F-4D97-AF65-F5344CB8AC3E}">
        <p14:creationId xmlns:p14="http://schemas.microsoft.com/office/powerpoint/2010/main" val="180212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Emiliana</a:t>
            </a:r>
            <a:r>
              <a:rPr lang="en-US" dirty="0" smtClean="0"/>
              <a:t> </a:t>
            </a:r>
            <a:r>
              <a:rPr lang="en-US" dirty="0" smtClean="0"/>
              <a:t>_____ </a:t>
            </a:r>
            <a:r>
              <a:rPr lang="en-US" dirty="0" err="1" smtClean="0"/>
              <a:t>conductora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9600" dirty="0" err="1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es</a:t>
            </a:r>
            <a:endParaRPr lang="en-US" sz="9600" dirty="0" smtClean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(equivalency)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pasaje</a:t>
            </a:r>
            <a:r>
              <a:rPr lang="en-US" dirty="0" smtClean="0"/>
              <a:t> _____ de Martina.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9600" dirty="0" err="1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es</a:t>
            </a:r>
            <a:endParaRPr lang="en-US" sz="9600" dirty="0" smtClean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pPr lvl="0"/>
            <a:r>
              <a:rPr lang="en-US" sz="9600" dirty="0" smtClean="0">
                <a:solidFill>
                  <a:srgbClr val="C0504D">
                    <a:lumMod val="75000"/>
                  </a:srgbClr>
                </a:solidFill>
                <a:latin typeface="Berlin Sans FB Demi" pitchFamily="34" charset="0"/>
              </a:rPr>
              <a:t>(ownership)</a:t>
            </a:r>
            <a:endParaRPr lang="en-US" sz="9600" dirty="0">
              <a:solidFill>
                <a:srgbClr val="C0504D">
                  <a:lumMod val="75000"/>
                </a:srgbClr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4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Elena </a:t>
            </a:r>
            <a:r>
              <a:rPr lang="en-US" dirty="0" smtClean="0"/>
              <a:t>______ </a:t>
            </a:r>
            <a:r>
              <a:rPr lang="en-US" dirty="0" err="1" smtClean="0"/>
              <a:t>cantando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362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8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está</a:t>
            </a:r>
            <a:endParaRPr lang="en-US" sz="8600" b="1" dirty="0" smtClean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pPr lvl="0"/>
            <a:r>
              <a:rPr lang="en-US" sz="8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(present progressive)</a:t>
            </a:r>
            <a:endParaRPr lang="en-US" sz="8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2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_________ </a:t>
            </a:r>
            <a:r>
              <a:rPr lang="en-US" dirty="0" err="1" smtClean="0"/>
              <a:t>preocupada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9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estoy</a:t>
            </a:r>
            <a:endParaRPr lang="en-US" sz="9600" b="1" dirty="0" smtClean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pPr lvl="0"/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(emotion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)</a:t>
            </a:r>
            <a:endParaRPr lang="en-US" sz="9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5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________ de </a:t>
            </a:r>
            <a:r>
              <a:rPr lang="en-US" dirty="0" err="1" smtClean="0"/>
              <a:t>Perú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sz="9600" dirty="0" err="1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eres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 </a:t>
            </a:r>
          </a:p>
          <a:p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(origin</a:t>
            </a: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)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6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mochila</a:t>
            </a:r>
            <a:r>
              <a:rPr lang="en-US" dirty="0" smtClean="0"/>
              <a:t> _______ al </a:t>
            </a:r>
            <a:r>
              <a:rPr lang="en-US" dirty="0" err="1" smtClean="0"/>
              <a:t>lado</a:t>
            </a:r>
            <a:r>
              <a:rPr lang="en-US" dirty="0" smtClean="0"/>
              <a:t> del </a:t>
            </a:r>
            <a:r>
              <a:rPr lang="en-US" dirty="0" err="1" smtClean="0"/>
              <a:t>escritorio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895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9600" b="1" dirty="0" err="1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está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 </a:t>
            </a:r>
          </a:p>
          <a:p>
            <a:pPr lvl="0"/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(position</a:t>
            </a:r>
            <a:r>
              <a:rPr lang="en-US" sz="9600" b="1" dirty="0" smtClean="0">
                <a:solidFill>
                  <a:srgbClr val="4BACC6">
                    <a:lumMod val="75000"/>
                  </a:srgbClr>
                </a:solidFill>
                <a:latin typeface="AbcDNManusDotted" pitchFamily="2" charset="0"/>
              </a:rPr>
              <a:t>)</a:t>
            </a:r>
            <a:endParaRPr lang="en-US" sz="9600" b="1" dirty="0">
              <a:solidFill>
                <a:srgbClr val="4BACC6">
                  <a:lumMod val="75000"/>
                </a:srgbClr>
              </a:solidFill>
              <a:latin typeface="AbcDNManusDotted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210</Words>
  <Application>Microsoft Office PowerPoint</Application>
  <PresentationFormat>On-screen Show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¿Ser o estar?</vt:lpstr>
      <vt:lpstr>Ellos ________ rubios.</vt:lpstr>
      <vt:lpstr>Nosotros ________ en la playa.</vt:lpstr>
      <vt:lpstr>Emiliana _____ conductora.</vt:lpstr>
      <vt:lpstr>El pasaje _____ de Martina.</vt:lpstr>
      <vt:lpstr>Elena ______ cantando.</vt:lpstr>
      <vt:lpstr>Yo _________ preocupada.</vt:lpstr>
      <vt:lpstr>Tú ________ de Perú.</vt:lpstr>
      <vt:lpstr>La mochila _______ al lado del escritorio.</vt:lpstr>
      <vt:lpstr>Los estudiantes _______ enfermos.</vt:lpstr>
      <vt:lpstr>Quieres _______ en la fiesta.</vt:lpstr>
      <vt:lpstr>Julia ____ la hermana de José.</vt:lpstr>
      <vt:lpstr>_____ las tres y cuarto de la tarde.</vt:lpstr>
      <vt:lpstr>El libro ______ a la izquierda de la calculadora.</vt:lpstr>
      <vt:lpstr>Nosotros ________ ocupados.</vt:lpstr>
      <vt:lpstr>Ellos ______ corriendo en el parque.</vt:lpstr>
      <vt:lpstr>Señor Ruíz y su amigo _____ altos.</vt:lpstr>
      <vt:lpstr>Mi madre ______ emocionada.</vt:lpstr>
      <vt:lpstr>La maestra _____ cómica.</vt:lpstr>
      <vt:lpstr>Nosotros _______ ecuatorianos.</vt:lpstr>
      <vt:lpstr>____ la una y media de la tarde.</vt:lpstr>
    </vt:vector>
  </TitlesOfParts>
  <Company>Berkley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¿Ser o estar?</dc:title>
  <dc:creator>BSD</dc:creator>
  <cp:lastModifiedBy>BSD</cp:lastModifiedBy>
  <cp:revision>7</cp:revision>
  <dcterms:created xsi:type="dcterms:W3CDTF">2014-04-02T16:21:41Z</dcterms:created>
  <dcterms:modified xsi:type="dcterms:W3CDTF">2016-10-31T17:05:38Z</dcterms:modified>
</cp:coreProperties>
</file>